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7" Type="http://schemas.openxmlformats.org/officeDocument/2006/relationships/viewProps" Target="viewProps.xml" /><Relationship Id="rId56" Type="http://schemas.openxmlformats.org/officeDocument/2006/relationships/presProps" Target="presProps.xml" /><Relationship Id="rId1" Type="http://schemas.openxmlformats.org/officeDocument/2006/relationships/slideMaster" Target="slideMasters/slideMaster1.xml" /><Relationship Id="rId59" Type="http://schemas.openxmlformats.org/officeDocument/2006/relationships/tableStyles" Target="tableStyles.xml" /><Relationship Id="rId5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Adenocarcinoma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b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spread to other parts of the body</a:t>
            </a:r>
          </a:p>
          <a:p>
            <a:pPr lvl="0"/>
            <a:r>
              <a:rPr b="1"/>
              <a:t>M0</a:t>
            </a:r>
            <a:r>
              <a:rPr/>
              <a:t> cancers have not spread to other parts of the body</a:t>
            </a:r>
          </a:p>
          <a:p>
            <a:pPr lvl="0"/>
            <a:r>
              <a:rPr b="1"/>
              <a:t>M1</a:t>
            </a:r>
            <a:r>
              <a:rPr/>
              <a:t> cancers have spread lungs, liver, or bone</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a:r>
              <a:rPr/>
              <a:t>Similar to upper endoscopy (EGD)</a:t>
            </a:r>
          </a:p>
          <a:p>
            <a:pPr lvl="0"/>
            <a:r>
              <a:rPr/>
              <a:t>Ultrasound probe in scope</a:t>
            </a:r>
          </a:p>
          <a:p>
            <a:pPr lvl="0"/>
            <a:r>
              <a:rPr/>
              <a:t>Evaluates T stage of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a:r>
              <a:rPr/>
              <a:t>Some stomach cancers can spread inside the abdomen</a:t>
            </a:r>
          </a:p>
          <a:p>
            <a:pPr lvl="0"/>
            <a:r>
              <a:rPr/>
              <a:t>Areas of spread can be very small (grain of rice)</a:t>
            </a:r>
          </a:p>
          <a:p>
            <a:pPr lvl="0"/>
            <a:r>
              <a:rPr/>
              <a:t>Laparoscopy can detect spread inside the abdomen</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br/>
                <a:r>
                  <a:rPr/>
                  <a:t>- Superficial (T1) </a:t>
                </a:r>
                <a14:m>
                  <m:oMath xmlns:m="http://schemas.openxmlformats.org/officeDocument/2006/math">
                    <m:r>
                      <m:rPr>
                        <m:sty m:val="p"/>
                      </m:rPr>
                      <m:t>⇒</m:t>
                    </m:r>
                  </m:oMath>
                </a14:m>
                <a:r>
                  <a:rPr/>
                  <a:t> Endoscopic Therapy</a:t>
                </a:r>
                <a:br/>
                <a:br/>
                <a:r>
                  <a:rPr/>
                  <a:t>- Localized (T1b/T2) </a:t>
                </a:r>
                <a14:m>
                  <m:oMath xmlns:m="http://schemas.openxmlformats.org/officeDocument/2006/math">
                    <m:r>
                      <m:rPr>
                        <m:sty m:val="p"/>
                      </m:rPr>
                      <m:t>⇒</m:t>
                    </m:r>
                  </m:oMath>
                </a14:m>
                <a:r>
                  <a:rPr/>
                  <a:t> Surgery</a:t>
                </a:r>
                <a:br/>
                <a:br/>
                <a:r>
                  <a:rPr/>
                  <a:t>- Locally-advanced (T3/N1) </a:t>
                </a:r>
                <a14:m>
                  <m:oMath xmlns:m="http://schemas.openxmlformats.org/officeDocument/2006/math">
                    <m:r>
                      <m:rPr>
                        <m:sty m:val="p"/>
                      </m:rPr>
                      <m:t>⇒</m:t>
                    </m:r>
                  </m:oMath>
                </a14:m>
                <a:r>
                  <a:rPr/>
                  <a:t> Chemo</a:t>
                </a:r>
                <a14:m>
                  <m:oMath xmlns:m="http://schemas.openxmlformats.org/officeDocument/2006/math">
                    <m:r>
                      <m:rPr>
                        <m:sty m:val="p"/>
                      </m:rPr>
                      <m:t>±</m:t>
                    </m:r>
                  </m:oMath>
                </a14:m>
                <a:r>
                  <a:rPr/>
                  <a:t>Radiation </a:t>
                </a:r>
                <a14:m>
                  <m:oMath xmlns:m="http://schemas.openxmlformats.org/officeDocument/2006/math">
                    <m:r>
                      <m:rPr>
                        <m:sty m:val="p"/>
                      </m:rPr>
                      <m:t>→</m:t>
                    </m:r>
                  </m:oMath>
                </a14:m>
                <a:r>
                  <a:rPr/>
                  <a:t>Surgery</a:t>
                </a:r>
                <a:br/>
                <a:br/>
                <a:r>
                  <a:rPr/>
                  <a:t>- Metastatic (M1) </a:t>
                </a:r>
                <a14:m>
                  <m:oMath xmlns:m="http://schemas.openxmlformats.org/officeDocument/2006/math">
                    <m:r>
                      <m:rPr>
                        <m:sty m:val="p"/>
                      </m:rPr>
                      <m:t>⇒</m:t>
                    </m:r>
                  </m:oMath>
                </a14:m>
                <a:r>
                  <a:rPr/>
                  <a:t> Chemotherapy</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363 patients with esophageal cancer studied</a:t>
                </a:r>
              </a:p>
              <a:p>
                <a:pPr lvl="0" indent="0" marL="0">
                  <a:buNone/>
                </a:pPr>
                <a:r>
                  <a:rPr/>
                  <a:t>Patients were treated in two groups:</a:t>
                </a: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Chemotherapy + radiation given together over 6 weeks</a:t>
                </a:r>
                <a:br/>
              </a:p>
              <a:p>
                <a:pPr lvl="0" indent="0" marL="0">
                  <a:buNone/>
                </a:pPr>
                <a:r>
                  <a:rPr b="1"/>
                  <a:t>Surgery Alone</a:t>
                </a:r>
              </a:p>
              <a:p>
                <a:pPr lvl="0" indent="0" marL="0">
                  <a:buNone/>
                </a:pPr>
                <a:r>
                  <a:rPr/>
                  <a:t>vs</a:t>
                </a:r>
              </a:p>
              <a:p>
                <a:pPr lvl="0" indent="0" marL="0">
                  <a:buNone/>
                </a:pPr>
                <a:r>
                  <a:rPr b="1"/>
                  <a:t>Chemotherapy + Radiation</a:t>
                </a:r>
                <a14:m>
                  <m:oMath xmlns:m="http://schemas.openxmlformats.org/officeDocument/2006/math">
                    <m:r>
                      <m:rPr>
                        <m:sty m:val="p"/>
                      </m:rPr>
                      <m:t>→</m:t>
                    </m:r>
                  </m:oMath>
                </a14:m>
                <a:r>
                  <a:rPr b="1"/>
                  <a:t>Surgery</a:t>
                </a:r>
                <a:r>
                  <a:rPr/>
                  <a:t> </a:t>
                </a:r>
                <a14:m>
                  <m:oMath xmlns:m="http://schemas.openxmlformats.org/officeDocument/2006/math">
                    <m:r>
                      <m:rPr>
                        <m:sty m:val="p"/>
                      </m:rPr>
                      <m:t>⇒</m:t>
                    </m:r>
                  </m:oMath>
                </a14:m>
                <a:r>
                  <a:rPr/>
                  <a:t> Longer Survival</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Typical schedule for chemotherapy + radiation:</a:t>
            </a:r>
          </a:p>
          <a:p>
            <a:pPr lvl="0"/>
            <a:r>
              <a:rPr/>
              <a:t>Chemotherapy once per week for six weeks</a:t>
            </a:r>
          </a:p>
          <a:p>
            <a:pPr lvl="0"/>
            <a:r>
              <a:rPr/>
              <a:t>Radiation five days per week for six weeks (28)</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Kills cancer cells in the esophagus and lymph nodes</a:t>
            </a:r>
          </a:p>
          <a:p>
            <a:pPr lvl="0" indent="0" marL="0">
              <a:buNone/>
            </a:pPr>
            <a:r>
              <a:rPr/>
              <a:t>Can also cause irritation of the lining of the esophagus.</a:t>
            </a:r>
          </a:p>
          <a:p>
            <a:pPr lvl="0" indent="0" marL="0">
              <a:buNone/>
            </a:pPr>
            <a:r>
              <a:rPr/>
              <a:t>Swallowing can be difficult the last 2 weeks.</a:t>
            </a:r>
          </a:p>
          <a:p>
            <a:pPr lvl="0" indent="0" marL="0">
              <a:buNone/>
            </a:pPr>
            <a:r>
              <a:rPr/>
              <a:t>Feeding tube may be needed for hydration/nutrition.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“Sandwich” chemotherapy before + after surgery:</a:t>
                </a:r>
              </a:p>
              <a:p>
                <a:pPr lvl="0" indent="0" marL="0">
                  <a:buNone/>
                </a:pPr>
                <a:r>
                  <a:rPr/>
                  <a:t>Chemo (8 wks) </a:t>
                </a:r>
                <a14:m>
                  <m:oMath xmlns:m="http://schemas.openxmlformats.org/officeDocument/2006/math">
                    <m:r>
                      <m:rPr>
                        <m:sty m:val="p"/>
                      </m:rPr>
                      <m:t>→</m:t>
                    </m:r>
                  </m:oMath>
                </a14:m>
                <a:r>
                  <a:rPr/>
                  <a:t> Surgery </a:t>
                </a:r>
                <a14:m>
                  <m:oMath xmlns:m="http://schemas.openxmlformats.org/officeDocument/2006/math">
                    <m:r>
                      <m:rPr>
                        <m:sty m:val="p"/>
                      </m:rPr>
                      <m:t>→</m:t>
                    </m:r>
                  </m:oMath>
                </a14:m>
                <a:r>
                  <a:rPr/>
                  <a:t> Chemo (8 wks)</a:t>
                </a:r>
              </a:p>
              <a:p>
                <a:pPr lvl="0" indent="0" marL="0">
                  <a:buNone/>
                </a:pPr>
                <a:r>
                  <a:rPr/>
                  <a:t>Two different drug combinations:</a:t>
                </a:r>
              </a:p>
              <a:p>
                <a:pPr lvl="0"/>
                <a:r>
                  <a:rPr/>
                  <a:t>FLOT (more effective)</a:t>
                </a:r>
              </a:p>
              <a:p>
                <a:pPr lvl="0"/>
                <a:r>
                  <a:rPr/>
                  <a:t>FOLFOX (better tolerated)</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CROSS Chemo + Radiation</a:t>
                </a:r>
              </a:p>
              <a:p>
                <a:pPr lvl="0"/>
                <a:r>
                  <a:rPr/>
                  <a:t>Longer track record (2010)</a:t>
                </a:r>
              </a:p>
              <a:p>
                <a:pPr lvl="0"/>
                <a:r>
                  <a:rPr/>
                  <a:t>Better tolerated</a:t>
                </a:r>
              </a:p>
              <a:p>
                <a:pPr lvl="0"/>
                <a:r>
                  <a:rPr/>
                  <a:t>Port usually placed</a:t>
                </a:r>
              </a:p>
              <a:p>
                <a:pPr lvl="0"/>
                <a:r>
                  <a:rPr/>
                  <a:t>Eating gets worse </a:t>
                </a:r>
                <a14:m>
                  <m:oMath xmlns:m="http://schemas.openxmlformats.org/officeDocument/2006/math">
                    <m:r>
                      <m:rPr>
                        <m:sty m:val="p"/>
                      </m:rPr>
                      <m:t>→</m:t>
                    </m:r>
                  </m:oMath>
                </a14:m>
                <a:r>
                  <a:rPr/>
                  <a:t> better</a:t>
                </a:r>
              </a:p>
              <a:p>
                <a:pPr lvl="0"/>
                <a:r>
                  <a:rPr/>
                  <a:t>May need feeding tube</a:t>
                </a:r>
              </a:p>
            </p:txBody>
          </p:sp>
        </mc:Choice>
      </mc:AlternateContent>
      <p:sp>
        <p:nvSpPr>
          <p:cNvPr id="4" name="Content Placeholder 3"/>
          <p:cNvSpPr>
            <a:spLocks noGrp="1"/>
          </p:cNvSpPr>
          <p:nvPr>
            <p:ph idx="2" sz="half"/>
          </p:nvPr>
        </p:nvSpPr>
        <p:spPr/>
        <p:txBody>
          <a:bodyPr/>
          <a:lstStyle/>
          <a:p>
            <a:pPr lvl="0" indent="0" marL="0">
              <a:buNone/>
            </a:pPr>
            <a:r>
              <a:rPr b="1"/>
              <a:t>FLOT Chemotherapy</a:t>
            </a:r>
          </a:p>
          <a:p>
            <a:pPr lvl="0"/>
            <a:r>
              <a:rPr/>
              <a:t>More effective than CROSS</a:t>
            </a:r>
          </a:p>
          <a:p>
            <a:pPr lvl="0"/>
            <a:r>
              <a:rPr/>
              <a:t>More side effects</a:t>
            </a:r>
          </a:p>
          <a:p>
            <a:pPr lvl="0"/>
            <a:r>
              <a:rPr/>
              <a:t>Port always required</a:t>
            </a:r>
          </a:p>
          <a:p>
            <a:pPr lvl="0"/>
            <a:r>
              <a:rPr/>
              <a:t>Eating gets slowly better</a:t>
            </a:r>
          </a:p>
          <a:p>
            <a:pPr lvl="0"/>
            <a:r>
              <a:rPr/>
              <a:t>Less likely to need feeding tube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Administration</a:t>
            </a:r>
          </a:p>
        </p:txBody>
      </p:sp>
      <p:sp>
        <p:nvSpPr>
          <p:cNvPr id="3" name="Content Placeholder 2"/>
          <p:cNvSpPr>
            <a:spLocks noGrp="1"/>
          </p:cNvSpPr>
          <p:nvPr>
            <p:ph idx="1"/>
          </p:nvPr>
        </p:nvSpPr>
        <p:spPr/>
        <p:txBody>
          <a:bodyPr/>
          <a:lstStyle/>
          <a:p>
            <a:pPr lvl="0" indent="0" marL="0">
              <a:buNone/>
            </a:pPr>
            <a:r>
              <a:rPr/>
              <a:t>Most chemotherapy is administered by vein.</a:t>
            </a:r>
          </a:p>
          <a:p>
            <a:pPr lvl="0" indent="0" marL="0">
              <a:buNone/>
            </a:pPr>
            <a:r>
              <a:rPr/>
              <a:t>Several options exist to administer chemotherapy:</a:t>
            </a:r>
          </a:p>
          <a:p>
            <a:pPr lvl="0"/>
            <a:r>
              <a:rPr/>
              <a:t>Intravenous catheter in peripheral veins</a:t>
            </a:r>
          </a:p>
          <a:p>
            <a:pPr lvl="0"/>
            <a:r>
              <a:rPr/>
              <a:t>Peripheral Intravenous Central Catheter (PICC)</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Intravenous Catheter in Peripheral Vein (“IV”)</a:t>
            </a:r>
          </a:p>
        </p:txBody>
      </p:sp>
      <p:sp>
        <p:nvSpPr>
          <p:cNvPr id="3" name="Content Placeholder 2"/>
          <p:cNvSpPr>
            <a:spLocks noGrp="1"/>
          </p:cNvSpPr>
          <p:nvPr>
            <p:ph idx="1" sz="half"/>
          </p:nvPr>
        </p:nvSpPr>
        <p:spPr/>
        <p:txBody>
          <a:bodyPr/>
          <a:lstStyle/>
          <a:p>
            <a:pPr lvl="0"/>
            <a:r>
              <a:rPr/>
              <a:t>IV catheter placed into a vein in the hand or arm</a:t>
            </a:r>
          </a:p>
          <a:p>
            <a:pPr lvl="0"/>
            <a:r>
              <a:rPr/>
              <a:t>Allows administration of chemotherapy and fluids</a:t>
            </a:r>
          </a:p>
          <a:p>
            <a:pPr lvl="0"/>
            <a:r>
              <a:rPr/>
              <a:t>Placed at the beginning of each dose</a:t>
            </a:r>
          </a:p>
          <a:p>
            <a:pPr lvl="0"/>
            <a:r>
              <a:rPr/>
              <a:t>Removed that day at the end of treatment</a:t>
            </a:r>
          </a:p>
          <a:p>
            <a:pPr lvl="0"/>
            <a:r>
              <a:rPr/>
              <a:t>Not suitable for FLOT chemotherapy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a:r>
              <a:rPr/>
              <a:t>Placed in Radiology</a:t>
            </a:r>
          </a:p>
          <a:p>
            <a:pPr lvl="0"/>
            <a:r>
              <a:rPr/>
              <a:t>Stay in place during all of treatment</a:t>
            </a:r>
          </a:p>
          <a:p>
            <a:pPr lvl="0"/>
            <a:r>
              <a:rPr/>
              <a:t>Special care needed to keep it clean and dry</a:t>
            </a:r>
          </a:p>
          <a:p>
            <a:pPr lvl="0"/>
            <a:r>
              <a:rPr/>
              <a:t>Suitable for FLOT chemotherapy</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Implantable device that makes the administration of chemotherapy easier</a:t>
            </a:r>
          </a:p>
          <a:p>
            <a:pPr lvl="0"/>
            <a:r>
              <a:rPr/>
              <a:t>May shower within 24 hrs</a:t>
            </a:r>
          </a:p>
          <a:p>
            <a:pPr lvl="0"/>
            <a:r>
              <a:rPr/>
              <a:t>No special care at home</a:t>
            </a:r>
          </a:p>
          <a:p>
            <a:pPr lvl="0"/>
            <a:r>
              <a:rPr/>
              <a:t>Suitable for FLOT chemo</a:t>
            </a:r>
          </a:p>
          <a:p>
            <a:pPr lvl="0"/>
            <a:r>
              <a:rPr/>
              <a:t>Allows for blood draws</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a:r>
              <a:rPr/>
              <a:t>Placed underneath the skin below the right collarbone</a:t>
            </a:r>
          </a:p>
          <a:p>
            <a:pPr lvl="0"/>
            <a:r>
              <a:rPr/>
              <a:t>Incision in the neck (1/4”)</a:t>
            </a:r>
          </a:p>
          <a:p>
            <a:pPr lvl="0"/>
            <a:r>
              <a:rPr/>
              <a:t>Incision below the collarbone</a:t>
            </a:r>
          </a:p>
          <a:p>
            <a:pPr lvl="0"/>
            <a:r>
              <a:rPr/>
              <a:t>Sutures dissolve on their own</a:t>
            </a:r>
          </a:p>
          <a:p>
            <a:pPr lvl="0"/>
            <a:r>
              <a:rPr/>
              <a:t>“Superglue” on incisions</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br/>
          </a:p>
          <a:p>
            <a:pPr lvl="0"/>
            <a:r>
              <a:rPr/>
              <a:t>Surgery performed after restaging</a:t>
            </a:r>
          </a:p>
          <a:p>
            <a:pPr lvl="0"/>
            <a:r>
              <a:rPr/>
              <a:t>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a:r>
              <a:rPr b="1"/>
              <a:t>T</a:t>
            </a:r>
            <a:r>
              <a:rPr/>
              <a:t> = Tumor - Depth of growth into the wall</a:t>
            </a:r>
            <a:br/>
            <a:br/>
          </a:p>
          <a:p>
            <a:pPr lvl="0"/>
            <a:r>
              <a:rPr b="1"/>
              <a:t>N</a:t>
            </a:r>
            <a:r>
              <a:rPr/>
              <a:t> = Nodes - Spread to the lymph nodes</a:t>
            </a:r>
            <a:br/>
            <a:br/>
          </a:p>
          <a:p>
            <a:pPr lvl="0"/>
            <a:r>
              <a:rPr b="1"/>
              <a:t>M</a:t>
            </a:r>
            <a:r>
              <a:rPr/>
              <a:t> = Metastasis - Spread to liver, lungs, or bone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Preparing for Cancer Treatment</a:t>
            </a:r>
          </a:p>
        </p:txBody>
      </p:sp>
      <p:sp>
        <p:nvSpPr>
          <p:cNvPr id="3" name="Content Placeholder 2"/>
          <p:cNvSpPr>
            <a:spLocks noGrp="1"/>
          </p:cNvSpPr>
          <p:nvPr>
            <p:ph idx="1"/>
          </p:nvPr>
        </p:nvSpPr>
        <p:spPr/>
        <p:txBody>
          <a:bodyPr/>
          <a:lstStyle/>
          <a:p>
            <a:pPr lvl="0"/>
            <a:r>
              <a:rPr/>
              <a:t>Primary Care Physician</a:t>
            </a:r>
          </a:p>
          <a:p>
            <a:pPr lvl="0"/>
            <a:r>
              <a:rPr/>
              <a:t>MyAtrium Portal</a:t>
            </a:r>
          </a:p>
          <a:p>
            <a:pPr lvl="0"/>
            <a:r>
              <a:rPr/>
              <a:t>Exercise</a:t>
            </a:r>
          </a:p>
          <a:p>
            <a:pPr lvl="0"/>
            <a:r>
              <a:rPr/>
              <a:t>Smoking Cessation</a:t>
            </a:r>
          </a:p>
          <a:p>
            <a:pPr lvl="0"/>
            <a:r>
              <a:rPr/>
              <a:t>Nutrition</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Primary Care Physician</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Atrium Patient Portal</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Exercise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Smoking Cessation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GI Tract Anatomy</a:t>
            </a:r>
          </a:p>
        </p:txBody>
      </p:sp>
      <p:sp>
        <p:nvSpPr>
          <p:cNvPr id="3" name="Content Placeholder 2"/>
          <p:cNvSpPr>
            <a:spLocks noGrp="1"/>
          </p:cNvSpPr>
          <p:nvPr>
            <p:ph idx="1" sz="half"/>
          </p:nvPr>
        </p:nvSpPr>
        <p:spPr/>
        <p:txBody>
          <a:bodyPr/>
          <a:lstStyle/>
          <a:p>
            <a:pPr lvl="0"/>
            <a:r>
              <a:rPr/>
              <a:t>Esophagus delivers food to the stomach</a:t>
            </a:r>
          </a:p>
          <a:p>
            <a:pPr lvl="0"/>
            <a:r>
              <a:rPr/>
              <a:t>Stomach stores food and delivers it in small quantities to the jejunum</a:t>
            </a:r>
          </a:p>
          <a:p>
            <a:pPr lvl="0"/>
            <a:r>
              <a:rPr/>
              <a:t>Jejunum begins digestion in the small intestines</a:t>
            </a:r>
          </a:p>
        </p:txBody>
      </p:sp>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Needs</a:t>
            </a:r>
          </a:p>
        </p:txBody>
      </p:sp>
      <p:sp>
        <p:nvSpPr>
          <p:cNvPr id="3" name="Content Placeholder 2"/>
          <p:cNvSpPr>
            <a:spLocks noGrp="1"/>
          </p:cNvSpPr>
          <p:nvPr>
            <p:ph idx="1"/>
          </p:nvPr>
        </p:nvSpPr>
        <p:spPr/>
        <p:txBody>
          <a:bodyPr/>
          <a:lstStyle/>
          <a:p>
            <a:pPr lvl="0"/>
            <a:r>
              <a:rPr/>
              <a:t>Men: Average 75 grams/day</a:t>
            </a:r>
          </a:p>
          <a:p>
            <a:pPr lvl="0"/>
            <a:r>
              <a:rPr/>
              <a:t>Women: Average 60 grams/day</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Protein Shakes</a:t>
            </a:r>
          </a:p>
        </p:txBody>
      </p:sp>
      <p:sp>
        <p:nvSpPr>
          <p:cNvPr id="3" name="Content Placeholder 2"/>
          <p:cNvSpPr>
            <a:spLocks noGrp="1"/>
          </p:cNvSpPr>
          <p:nvPr>
            <p:ph idx="1" sz="half"/>
          </p:nvPr>
        </p:nvSpPr>
        <p:spPr/>
        <p:txBody>
          <a:bodyPr/>
          <a:lstStyle/>
          <a:p>
            <a:pPr lvl="0" indent="0" marL="0">
              <a:buNone/>
            </a:pPr>
            <a:r>
              <a:rPr/>
              <a:t>Protein Shakes can provide protein with minimal sugar</a:t>
            </a:r>
          </a:p>
        </p:txBody>
      </p:sp>
      <p:sp>
        <p:nvSpPr>
          <p:cNvPr id="4" name="Content Placeholder 3"/>
          <p:cNvSpPr>
            <a:spLocks noGrp="1"/>
          </p:cNvSpPr>
          <p:nvPr>
            <p:ph idx="2" sz="half"/>
          </p:nvPr>
        </p:nvSpPr>
        <p:spPr/>
        <p:txBody>
          <a:bodyPr/>
          <a:lstStyle/>
          <a:p>
            <a:pPr lvl="0" indent="0" marL="0">
              <a:buNone/>
            </a:pPr>
            <a:r>
              <a:rPr/>
              <a:t>Protein Shakes </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Feeding Tubes</a:t>
            </a:r>
          </a:p>
        </p:txBody>
      </p:sp>
      <p:sp>
        <p:nvSpPr>
          <p:cNvPr id="3" name="Content Placeholder 2"/>
          <p:cNvSpPr>
            <a:spLocks noGrp="1"/>
          </p:cNvSpPr>
          <p:nvPr>
            <p:ph idx="1" sz="half"/>
          </p:nvPr>
        </p:nvSpPr>
        <p:spPr/>
        <p:txBody>
          <a:bodyPr/>
          <a:lstStyle/>
          <a:p>
            <a:pPr lvl="0" indent="0" marL="0">
              <a:buNone/>
            </a:pPr>
            <a:r>
              <a:rPr/>
              <a:t>Jejunostomy = Small Intestine </a:t>
            </a:r>
          </a:p>
        </p:txBody>
      </p:sp>
      <p:sp>
        <p:nvSpPr>
          <p:cNvPr id="4" name="Content Placeholder 3"/>
          <p:cNvSpPr>
            <a:spLocks noGrp="1"/>
          </p:cNvSpPr>
          <p:nvPr>
            <p:ph idx="2" sz="half"/>
          </p:nvPr>
        </p:nvSpPr>
        <p:spPr/>
        <p:txBody>
          <a:bodyPr/>
          <a:lstStyle/>
          <a:p>
            <a:pPr lvl="0" indent="0" marL="0">
              <a:buNone/>
            </a:pPr>
            <a:r>
              <a:rPr/>
              <a:t>Gastrostomy = Stomach </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indent="0" marL="0">
              <a:buNone/>
            </a:pPr>
            <a:r>
              <a:rPr/>
              <a:t>Feeding Gastrostomy</a:t>
            </a:r>
          </a:p>
          <a:p>
            <a:pPr lvl="0" indent="0" marL="0">
              <a:buNone/>
            </a:pPr>
            <a:r>
              <a:rPr/>
              <a:t>A gastrostomy tube allows feeding with a syringe, which can be done several times per day.</a:t>
            </a:r>
          </a:p>
          <a:p>
            <a:pPr lvl="0" indent="0" marL="0">
              <a:buNone/>
            </a:pPr>
            <a:r>
              <a:rPr/>
              <a:t>When it’s not being used, the gastrostomy tube can be hidden underneath clothing.</a:t>
            </a:r>
          </a:p>
          <a:p>
            <a:pPr lvl="0" indent="0" marL="0">
              <a:buNone/>
            </a:pPr>
            <a:r>
              <a:rPr/>
              <a:t>For patient who later need surgery on the esophagus, it will be necessary to remove the</a:t>
            </a:r>
          </a:p>
          <a:p>
            <a:pPr lvl="0" indent="0" marL="0">
              <a:buNone/>
            </a:pPr>
            <a:r>
              <a:rPr/>
              <a:t>gastrostomy tube and place a jejunostomy tube, as the stomach frequently used to create a new</a:t>
            </a:r>
          </a:p>
          <a:p>
            <a:pPr lvl="0" indent="0" marL="0">
              <a:buNone/>
            </a:pPr>
            <a:r>
              <a:rPr/>
              <a:t>esophagus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a:t>
            </a:r>
          </a:p>
        </p:txBody>
      </p:sp>
      <p:sp>
        <p:nvSpPr>
          <p:cNvPr id="3" name="Content Placeholder 2"/>
          <p:cNvSpPr>
            <a:spLocks noGrp="1"/>
          </p:cNvSpPr>
          <p:nvPr>
            <p:ph idx="1" sz="half"/>
          </p:nvPr>
        </p:nvSpPr>
        <p:spPr/>
        <p:txBody>
          <a:bodyPr/>
          <a:lstStyle/>
          <a:p>
            <a:pPr lvl="0"/>
            <a:r>
              <a:rPr/>
              <a:t>Mucosa - Inner layer</a:t>
            </a:r>
            <a:br/>
            <a:br/>
          </a:p>
          <a:p>
            <a:pPr lvl="0"/>
            <a:r>
              <a:rPr/>
              <a:t>Muscle wall (muscularis)</a:t>
            </a:r>
            <a:br/>
            <a:b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 Methods</a:t>
            </a:r>
          </a:p>
        </p:txBody>
      </p:sp>
      <p:sp>
        <p:nvSpPr>
          <p:cNvPr id="3" name="Content Placeholder 2"/>
          <p:cNvSpPr>
            <a:spLocks noGrp="1"/>
          </p:cNvSpPr>
          <p:nvPr>
            <p:ph idx="1"/>
          </p:nvPr>
        </p:nvSpPr>
        <p:spPr/>
        <p:txBody>
          <a:bodyPr/>
          <a:lstStyle/>
          <a:p>
            <a:pPr lvl="0" indent="0" marL="0">
              <a:buNone/>
            </a:pPr>
            <a:r>
              <a:rPr/>
              <a:t>A gastrostomy tube can be placed either by endoscopy, which is called a PEG tube</a:t>
            </a:r>
          </a:p>
          <a:p>
            <a:pPr lvl="0" indent="0" marL="0">
              <a:buNone/>
            </a:pPr>
            <a:r>
              <a:rPr/>
              <a:t>A gastrostomy tube can also be placed by laparoscopy, which is usually preferred if surgery on the esophagus is planned in the future.</a:t>
            </a:r>
          </a:p>
          <a:p>
            <a:pPr lvl="0" indent="0" marL="0">
              <a:buNone/>
            </a:pPr>
            <a:r>
              <a:rPr/>
              <a:t>Your surgeon will help you decide which kind of tube is best for you. This is especially important if you will need esophageal surgery in the future, as the stomach is frequently used to make a new esophagus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Gastrostomy Tube</a:t>
            </a:r>
          </a:p>
        </p:txBody>
      </p:sp>
      <p:sp>
        <p:nvSpPr>
          <p:cNvPr id="3" name="Content Placeholder 2"/>
          <p:cNvSpPr>
            <a:spLocks noGrp="1"/>
          </p:cNvSpPr>
          <p:nvPr>
            <p:ph idx="1"/>
          </p:nvPr>
        </p:nvSpPr>
        <p:spPr/>
        <p:txBody>
          <a:bodyPr/>
          <a:lstStyle/>
          <a:p>
            <a:pPr lvl="0"/>
            <a:r>
              <a:rPr/>
              <a:t>Outpatient Placement (go home the same day)</a:t>
            </a:r>
          </a:p>
          <a:p>
            <a:pPr lvl="0"/>
            <a:r>
              <a:rPr/>
              <a:t>Central venous port can be placed at the same time (if needed)</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 tube</a:t>
            </a:r>
          </a:p>
        </p:txBody>
      </p:sp>
      <p:sp>
        <p:nvSpPr>
          <p:cNvPr id="3" name="Content Placeholder 2"/>
          <p:cNvSpPr>
            <a:spLocks noGrp="1"/>
          </p:cNvSpPr>
          <p:nvPr>
            <p:ph idx="1"/>
          </p:nvPr>
        </p:nvSpPr>
        <p:spPr/>
        <p:txBody>
          <a:bodyPr/>
          <a:lstStyle/>
          <a:p>
            <a:pPr lvl="0" indent="0" marL="0">
              <a:buNone/>
            </a:pPr>
            <a:r>
              <a:rPr/>
              <a:t>The other type of feeding tube is a jejunostomy.</a:t>
            </a:r>
          </a:p>
          <a:p>
            <a:pPr lvl="0" indent="0" marL="0">
              <a:buNone/>
            </a:pPr>
            <a:r>
              <a:rPr/>
              <a:t>A jejunostomy tube tube is placed into the small intestines. Because the small intestine is used to receiving food in small quantities, a jejunostomy tube requires the use of a pump to deliver feedings gradually over a matter of hours.</a:t>
            </a:r>
          </a:p>
          <a:p>
            <a:pPr lvl="0" indent="0" marL="0">
              <a:buNone/>
            </a:pPr>
            <a:r>
              <a:rPr/>
              <a:t>In general, feedings are done at night in order to allow you to be active during the day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Jejunostomy</a:t>
            </a:r>
          </a:p>
        </p:txBody>
      </p:sp>
      <p:sp>
        <p:nvSpPr>
          <p:cNvPr id="3" name="Content Placeholder 2"/>
          <p:cNvSpPr>
            <a:spLocks noGrp="1"/>
          </p:cNvSpPr>
          <p:nvPr>
            <p:ph idx="1"/>
          </p:nvPr>
        </p:nvSpPr>
        <p:spPr/>
        <p:txBody>
          <a:bodyPr/>
          <a:lstStyle/>
          <a:p>
            <a:pPr lvl="0" indent="0" marL="0">
              <a:buNone/>
            </a:pPr>
            <a:r>
              <a:rPr/>
              <a:t>A jejunostomy tube is used in cases where it’s not possible to place a gastrostomy tube, such as when there is a tumor in the stomach. A jejunostomy tube is routinely used after esophageal surgery, so in patients who need help with nutrition prior to surgery, it makes sense to put in a jejunostomy tube before surgery. The same tube can then be used for nutrition both before and after surgery.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br/>
            <a:b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br/>
            <a:b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br/>
            <a:b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br/>
            <a:b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Adenocarcinoma of the Esophagus and GE Junction</dc:title>
  <dc:creator/>
  <cp:keywords/>
  <dcterms:created xsi:type="dcterms:W3CDTF">2025-01-08T21:42:51Z</dcterms:created>
  <dcterms:modified xsi:type="dcterms:W3CDTF">2025-01-08T21:42:51Z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